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Encode Sans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Encod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EncodeSans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a70c5256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ea70c5256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8" name="Google Shape;55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4" name="Google Shape;59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3" name="Google Shape;60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7" name="Google Shape;67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a70c5256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gea70c5256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70c5256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ea70c5256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a70c5256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4" name="Google Shape;744;gea70c5256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a70c5256d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gea70c5256d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a70c5256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2" name="Google Shape;762;gea70c5256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drive.google.com/file/d/1-CT7KRyI4ZUX9iaxGyIXFl59lPbDXEss/view?usp=shari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greenfoot.org/doo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type="ctrTitle"/>
          </p:nvPr>
        </p:nvSpPr>
        <p:spPr>
          <a:xfrm>
            <a:off x="2115150" y="1405425"/>
            <a:ext cx="49371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Desenvolvimento de jogos 2D com Greenfoot</a:t>
            </a:r>
            <a:endParaRPr b="1" sz="2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50" name="Google Shape;150;p28"/>
          <p:cNvSpPr txBox="1"/>
          <p:nvPr>
            <p:ph type="ctrTitle"/>
          </p:nvPr>
        </p:nvSpPr>
        <p:spPr>
          <a:xfrm>
            <a:off x="1276050" y="2293675"/>
            <a:ext cx="66153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3846"/>
              <a:buFont typeface="Arial"/>
              <a:buNone/>
            </a:pPr>
            <a:r>
              <a:rPr lang="pt-BR" sz="2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Software educacional construído para tornar o aprendizado de programação mais fácil e divertido</a:t>
            </a:r>
            <a:endParaRPr sz="2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Instalação do Greenfoot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>
            <p:ph type="title"/>
          </p:nvPr>
        </p:nvSpPr>
        <p:spPr>
          <a:xfrm>
            <a:off x="4182375" y="2361300"/>
            <a:ext cx="468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...</a:t>
            </a:r>
            <a:endParaRPr b="1"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Projeto: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Super Dragon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628650" y="4417219"/>
            <a:ext cx="7886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Construir um game casual para controlar </a:t>
            </a:r>
            <a:r>
              <a:rPr b="1" lang="pt-BR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um super herói que voa em uma nuvem mágica e busca coletar as esferas do super dragão</a:t>
            </a:r>
            <a:endParaRPr b="1" sz="18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2050" y="1178800"/>
            <a:ext cx="6059902" cy="3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28650" y="1102519"/>
            <a:ext cx="7886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Link:</a:t>
            </a: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b="1" lang="pt-BR" u="sng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Material da Aula Oficina</a:t>
            </a:r>
            <a:endParaRPr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Download do Material da Aula Oficina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2750" y="1576800"/>
            <a:ext cx="6678500" cy="34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/>
          <p:nvPr/>
        </p:nvSpPr>
        <p:spPr>
          <a:xfrm>
            <a:off x="7046175" y="1576800"/>
            <a:ext cx="306900" cy="29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1232900" y="4730125"/>
            <a:ext cx="667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Obs: </a:t>
            </a:r>
            <a:r>
              <a:rPr b="1" lang="pt-BR" sz="1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necessário descompactar os arquivos no seu computador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Tela Principal Greenfoot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 rotWithShape="1">
          <a:blip r:embed="rId5">
            <a:alphaModFix/>
          </a:blip>
          <a:srcRect b="6611" l="0" r="0" t="0"/>
          <a:stretch/>
        </p:blipFill>
        <p:spPr>
          <a:xfrm>
            <a:off x="913247" y="1139456"/>
            <a:ext cx="7317507" cy="384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um novo projeto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5">
            <a:alphaModFix/>
          </a:blip>
          <a:srcRect b="6173" l="0" r="0" t="0"/>
          <a:stretch/>
        </p:blipFill>
        <p:spPr>
          <a:xfrm>
            <a:off x="869625" y="1120181"/>
            <a:ext cx="7404752" cy="390778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/>
          <p:nvPr/>
        </p:nvSpPr>
        <p:spPr>
          <a:xfrm>
            <a:off x="926775" y="1268119"/>
            <a:ext cx="323400" cy="14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926775" y="1552613"/>
            <a:ext cx="1008000" cy="1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5875" y="2174525"/>
            <a:ext cx="6372225" cy="19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1"/>
          <p:cNvSpPr/>
          <p:nvPr/>
        </p:nvSpPr>
        <p:spPr>
          <a:xfrm>
            <a:off x="6159025" y="3789451"/>
            <a:ext cx="752100" cy="26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Cenário do jogo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5">
            <a:alphaModFix/>
          </a:blip>
          <a:srcRect b="6173" l="0" r="0" t="0"/>
          <a:stretch/>
        </p:blipFill>
        <p:spPr>
          <a:xfrm>
            <a:off x="913256" y="1139456"/>
            <a:ext cx="7317507" cy="3861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42"/>
          <p:cNvCxnSpPr/>
          <p:nvPr/>
        </p:nvCxnSpPr>
        <p:spPr>
          <a:xfrm flipH="1" rot="10800000">
            <a:off x="5557519" y="1871119"/>
            <a:ext cx="1903200" cy="2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42"/>
          <p:cNvCxnSpPr/>
          <p:nvPr/>
        </p:nvCxnSpPr>
        <p:spPr>
          <a:xfrm flipH="1" rot="10800000">
            <a:off x="5629181" y="2400656"/>
            <a:ext cx="1831500" cy="21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4" name="Google Shape;284;p42"/>
          <p:cNvSpPr txBox="1"/>
          <p:nvPr/>
        </p:nvSpPr>
        <p:spPr>
          <a:xfrm>
            <a:off x="2679506" y="1964456"/>
            <a:ext cx="2866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Encode Sans"/>
                <a:ea typeface="Encode Sans"/>
                <a:cs typeface="Encode Sans"/>
                <a:sym typeface="Encode Sans"/>
              </a:rPr>
              <a:t>Classe “World” - Mundo</a:t>
            </a:r>
            <a:endParaRPr b="1" i="0" sz="1800" u="none" cap="none" strike="noStrike">
              <a:solidFill>
                <a:srgbClr val="00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2762906" y="2439450"/>
            <a:ext cx="2866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Encode Sans"/>
                <a:ea typeface="Encode Sans"/>
                <a:cs typeface="Encode Sans"/>
                <a:sym typeface="Encode Sans"/>
              </a:rPr>
              <a:t>Classe “Actor” - Atores</a:t>
            </a:r>
            <a:endParaRPr b="1" i="0" sz="1800" u="none" cap="none" strike="noStrike">
              <a:solidFill>
                <a:srgbClr val="00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uma imagem de fundo para o jogo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900" y="1138127"/>
            <a:ext cx="7232106" cy="3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/>
          <p:nvPr/>
        </p:nvSpPr>
        <p:spPr>
          <a:xfrm>
            <a:off x="7588324" y="2234100"/>
            <a:ext cx="5997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7626650" y="1811775"/>
            <a:ext cx="3660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Importar imagem da biblioteca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138125"/>
            <a:ext cx="5372676" cy="38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/>
          <p:nvPr/>
        </p:nvSpPr>
        <p:spPr>
          <a:xfrm>
            <a:off x="2158974" y="4214800"/>
            <a:ext cx="868800" cy="16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2158980" y="4378300"/>
            <a:ext cx="3894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Carregar imagem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“beach-background”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061925"/>
            <a:ext cx="5527746" cy="39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6431725" y="4780675"/>
            <a:ext cx="5298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/>
          <p:nvPr/>
        </p:nvSpPr>
        <p:spPr>
          <a:xfrm>
            <a:off x="2136450" y="1482150"/>
            <a:ext cx="1765800" cy="22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Atualizar a tela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75" y="1061925"/>
            <a:ext cx="7241839" cy="39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/>
          <p:nvPr/>
        </p:nvSpPr>
        <p:spPr>
          <a:xfrm>
            <a:off x="3403925" y="4752450"/>
            <a:ext cx="4170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Desenvolvimento de jogos com Java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713250" y="4117121"/>
            <a:ext cx="163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Imagem 1 – Greenfoot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/>
          <p:nvPr/>
        </p:nvSpPr>
        <p:spPr>
          <a:xfrm>
            <a:off x="1289831" y="1457044"/>
            <a:ext cx="6484800" cy="266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7019" y="2101126"/>
            <a:ext cx="2873677" cy="137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3691" y="2014920"/>
            <a:ext cx="1544329" cy="154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902" y="1061925"/>
            <a:ext cx="7232099" cy="3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/>
          <p:nvPr/>
        </p:nvSpPr>
        <p:spPr>
          <a:xfrm>
            <a:off x="7484869" y="2280150"/>
            <a:ext cx="7539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7419775" y="2008250"/>
            <a:ext cx="2505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>
            <p:ph type="title"/>
          </p:nvPr>
        </p:nvSpPr>
        <p:spPr>
          <a:xfrm>
            <a:off x="628650" y="273850"/>
            <a:ext cx="8238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“CoconutTree”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- ator decorativo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41" name="Google Shape;34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059150"/>
            <a:ext cx="5034199" cy="395729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/>
          <p:nvPr/>
        </p:nvSpPr>
        <p:spPr>
          <a:xfrm>
            <a:off x="2141944" y="4277438"/>
            <a:ext cx="810600" cy="20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2083025" y="1264825"/>
            <a:ext cx="2157000" cy="26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Carregar imagem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coconut-tree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060550"/>
            <a:ext cx="5025925" cy="3945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/>
          <p:nvPr/>
        </p:nvSpPr>
        <p:spPr>
          <a:xfrm>
            <a:off x="6051731" y="4780644"/>
            <a:ext cx="439500" cy="1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902" y="1061925"/>
            <a:ext cx="7232099" cy="3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0"/>
          <p:cNvSpPr/>
          <p:nvPr/>
        </p:nvSpPr>
        <p:spPr>
          <a:xfrm>
            <a:off x="7484869" y="2280150"/>
            <a:ext cx="7539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7419775" y="2008250"/>
            <a:ext cx="2505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>
            <p:ph type="title"/>
          </p:nvPr>
        </p:nvSpPr>
        <p:spPr>
          <a:xfrm>
            <a:off x="628650" y="273850"/>
            <a:ext cx="8182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“BlueCrystalBall”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- ator Coletável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8" y="1067045"/>
            <a:ext cx="5034200" cy="394151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1"/>
          <p:cNvSpPr/>
          <p:nvPr/>
        </p:nvSpPr>
        <p:spPr>
          <a:xfrm>
            <a:off x="2141944" y="4277438"/>
            <a:ext cx="810600" cy="20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2083025" y="1264825"/>
            <a:ext cx="2157000" cy="26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Carregar imagem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blue-crystal-ball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80" name="Google Shape;38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060550"/>
            <a:ext cx="5025925" cy="394430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/>
          <p:nvPr/>
        </p:nvSpPr>
        <p:spPr>
          <a:xfrm>
            <a:off x="6051731" y="4780644"/>
            <a:ext cx="439500" cy="1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2139425" y="1988875"/>
            <a:ext cx="1602900" cy="3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90" name="Google Shape;39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902" y="1061925"/>
            <a:ext cx="7232099" cy="3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/>
          <p:nvPr/>
        </p:nvSpPr>
        <p:spPr>
          <a:xfrm>
            <a:off x="7484869" y="2280150"/>
            <a:ext cx="7539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7419775" y="2008250"/>
            <a:ext cx="2505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4"/>
          <p:cNvSpPr txBox="1"/>
          <p:nvPr>
            <p:ph type="title"/>
          </p:nvPr>
        </p:nvSpPr>
        <p:spPr>
          <a:xfrm>
            <a:off x="628650" y="273850"/>
            <a:ext cx="824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“RedCrystalBall”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- ator Obstáculo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00" name="Google Shape;40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6" y="1067050"/>
            <a:ext cx="5034199" cy="394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4"/>
          <p:cNvSpPr/>
          <p:nvPr/>
        </p:nvSpPr>
        <p:spPr>
          <a:xfrm>
            <a:off x="2141944" y="4277438"/>
            <a:ext cx="810600" cy="20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2083025" y="1264825"/>
            <a:ext cx="2157000" cy="26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Carregar imagem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red-crystal-ball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10" name="Google Shape;41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5" y="1060550"/>
            <a:ext cx="5025925" cy="393136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5"/>
          <p:cNvSpPr/>
          <p:nvPr/>
        </p:nvSpPr>
        <p:spPr>
          <a:xfrm>
            <a:off x="6051731" y="4780644"/>
            <a:ext cx="439500" cy="1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2139425" y="2694125"/>
            <a:ext cx="1602900" cy="3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20" name="Google Shape;42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902" y="1061925"/>
            <a:ext cx="7232099" cy="3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/>
          <p:nvPr/>
        </p:nvSpPr>
        <p:spPr>
          <a:xfrm>
            <a:off x="7484869" y="2280150"/>
            <a:ext cx="7539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7419775" y="2008250"/>
            <a:ext cx="2505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Greenfoot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628650" y="1268075"/>
            <a:ext cx="78867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Ambiente visual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interativo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que permite criar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animações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 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jogos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simulações bidimensionais.</a:t>
            </a:r>
            <a:endParaRPr b="1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Utiliza a linguagem de programação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Java.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Utiliza o conceito do 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paradigma orientado a objetos (POO)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 ou seja estruturado a partir de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classes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métodos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atributos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objetos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>
            <p:ph type="title"/>
          </p:nvPr>
        </p:nvSpPr>
        <p:spPr>
          <a:xfrm>
            <a:off x="628650" y="273850"/>
            <a:ext cx="824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subclasse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“SuperHero”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- ator Principal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6" y="1067050"/>
            <a:ext cx="5034199" cy="394432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/>
          <p:nvPr/>
        </p:nvSpPr>
        <p:spPr>
          <a:xfrm>
            <a:off x="2141944" y="4277438"/>
            <a:ext cx="810600" cy="20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7"/>
          <p:cNvSpPr/>
          <p:nvPr/>
        </p:nvSpPr>
        <p:spPr>
          <a:xfrm>
            <a:off x="2083025" y="1264825"/>
            <a:ext cx="2157000" cy="26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Carregar imagem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super-hero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40" name="Google Shape;44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24" y="1060550"/>
            <a:ext cx="5025925" cy="391622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/>
          <p:nvPr/>
        </p:nvSpPr>
        <p:spPr>
          <a:xfrm>
            <a:off x="2139425" y="2998925"/>
            <a:ext cx="1602900" cy="1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6051731" y="4780644"/>
            <a:ext cx="439500" cy="1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Instanciar os atores no mundo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50" name="Google Shape;4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154" y="1052072"/>
            <a:ext cx="7359824" cy="401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9"/>
          <p:cNvSpPr/>
          <p:nvPr/>
        </p:nvSpPr>
        <p:spPr>
          <a:xfrm>
            <a:off x="7531900" y="2181525"/>
            <a:ext cx="677100" cy="70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7599650" y="2886725"/>
            <a:ext cx="576000" cy="15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Atualizar a tela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60" name="Google Shape;46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75" y="1061925"/>
            <a:ext cx="7241839" cy="39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/>
          <p:nvPr/>
        </p:nvSpPr>
        <p:spPr>
          <a:xfrm>
            <a:off x="3403925" y="4752450"/>
            <a:ext cx="417000" cy="16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“MyWorld”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69" name="Google Shape;4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75" y="1061925"/>
            <a:ext cx="7241839" cy="39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/>
          <p:nvPr/>
        </p:nvSpPr>
        <p:spPr>
          <a:xfrm>
            <a:off x="7785780" y="1727000"/>
            <a:ext cx="489000" cy="1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Classe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“MyWorld”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78" name="Google Shape;47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8875" y="1076350"/>
            <a:ext cx="6586250" cy="39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o tamanho de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“MyWorld”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em pixels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3"/>
          <p:cNvSpPr txBox="1"/>
          <p:nvPr/>
        </p:nvSpPr>
        <p:spPr>
          <a:xfrm>
            <a:off x="774413" y="4675031"/>
            <a:ext cx="7886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false</a:t>
            </a:r>
            <a:r>
              <a:rPr b="1" i="0" lang="pt-BR" sz="18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 - permite que atores saiam do cenário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025" y="1738300"/>
            <a:ext cx="8237950" cy="239200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3"/>
          <p:cNvSpPr/>
          <p:nvPr/>
        </p:nvSpPr>
        <p:spPr>
          <a:xfrm>
            <a:off x="1229900" y="3322675"/>
            <a:ext cx="2935800" cy="41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Compilar o código!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96" name="Google Shape;49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538" y="2264419"/>
            <a:ext cx="5720924" cy="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4"/>
          <p:cNvSpPr/>
          <p:nvPr/>
        </p:nvSpPr>
        <p:spPr>
          <a:xfrm>
            <a:off x="1889606" y="2763956"/>
            <a:ext cx="685800" cy="31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Conceitos sobre o Plano Cartesiano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05" name="Google Shape;50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150" y="1043001"/>
            <a:ext cx="7359735" cy="4008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65"/>
          <p:cNvCxnSpPr/>
          <p:nvPr/>
        </p:nvCxnSpPr>
        <p:spPr>
          <a:xfrm flipH="1">
            <a:off x="1354125" y="1476144"/>
            <a:ext cx="18000" cy="292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1680175" y="4285850"/>
            <a:ext cx="5428500" cy="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65"/>
          <p:cNvSpPr txBox="1"/>
          <p:nvPr/>
        </p:nvSpPr>
        <p:spPr>
          <a:xfrm>
            <a:off x="1724063" y="3793588"/>
            <a:ext cx="2046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Encode Sans"/>
                <a:ea typeface="Encode Sans"/>
                <a:cs typeface="Encode Sans"/>
                <a:sym typeface="Encode Sans"/>
              </a:rPr>
              <a:t>Eixo X = 0 a 600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1663013" y="1476150"/>
            <a:ext cx="2168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Encode Sans"/>
                <a:ea typeface="Encode Sans"/>
                <a:cs typeface="Encode Sans"/>
                <a:sym typeface="Encode Sans"/>
              </a:rPr>
              <a:t>Eixo Y = 0 a 400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um objeto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superhero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do tipo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SuperHero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17" name="Google Shape;51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825" y="1457825"/>
            <a:ext cx="8640349" cy="275948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6"/>
          <p:cNvSpPr/>
          <p:nvPr/>
        </p:nvSpPr>
        <p:spPr>
          <a:xfrm>
            <a:off x="1032350" y="3150050"/>
            <a:ext cx="4431000" cy="6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Software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4170450" y="4860071"/>
            <a:ext cx="163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Imagem 3 – Software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74" y="1119938"/>
            <a:ext cx="7840258" cy="371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 txBox="1"/>
          <p:nvPr>
            <p:ph type="title"/>
          </p:nvPr>
        </p:nvSpPr>
        <p:spPr>
          <a:xfrm>
            <a:off x="628650" y="273850"/>
            <a:ext cx="838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Adicionar o objeto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superhero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no centro do mundo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26" name="Google Shape;52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828" y="1457825"/>
            <a:ext cx="8640350" cy="292369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7"/>
          <p:cNvSpPr/>
          <p:nvPr/>
        </p:nvSpPr>
        <p:spPr>
          <a:xfrm>
            <a:off x="693850" y="3507375"/>
            <a:ext cx="5860200" cy="6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Compilar o código!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35" name="Google Shape;53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538" y="2264419"/>
            <a:ext cx="5720924" cy="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8"/>
          <p:cNvSpPr/>
          <p:nvPr/>
        </p:nvSpPr>
        <p:spPr>
          <a:xfrm>
            <a:off x="1889606" y="2763956"/>
            <a:ext cx="685800" cy="31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e Atualizar as informaçõe da tela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44" name="Google Shape;54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124"/>
            <a:ext cx="6631899" cy="362180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9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“SuperHero”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53" name="Google Shape;55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124"/>
            <a:ext cx="6631899" cy="362180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0"/>
          <p:cNvSpPr/>
          <p:nvPr/>
        </p:nvSpPr>
        <p:spPr>
          <a:xfrm>
            <a:off x="7157350" y="2773925"/>
            <a:ext cx="468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Redimensionar o ator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SuperHero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400" y="1614500"/>
            <a:ext cx="8568525" cy="248620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1"/>
          <p:cNvSpPr/>
          <p:nvPr/>
        </p:nvSpPr>
        <p:spPr>
          <a:xfrm>
            <a:off x="1118525" y="3027226"/>
            <a:ext cx="3338400" cy="63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Compilar o código!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71" name="Google Shape;57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538" y="2264419"/>
            <a:ext cx="5720924" cy="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1889606" y="2763956"/>
            <a:ext cx="685800" cy="31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4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o projeto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80" name="Google Shape;58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“MyWorld”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89" name="Google Shape;58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4"/>
          <p:cNvSpPr/>
          <p:nvPr/>
        </p:nvSpPr>
        <p:spPr>
          <a:xfrm>
            <a:off x="7166748" y="1871230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Criar objetos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coconuts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do tipo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CoconutTree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98" name="Google Shape;59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5976" y="1268051"/>
            <a:ext cx="7241849" cy="354600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5"/>
          <p:cNvSpPr/>
          <p:nvPr/>
        </p:nvSpPr>
        <p:spPr>
          <a:xfrm>
            <a:off x="1542091" y="2962750"/>
            <a:ext cx="4137300" cy="108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6"/>
          <p:cNvSpPr txBox="1"/>
          <p:nvPr>
            <p:ph type="title"/>
          </p:nvPr>
        </p:nvSpPr>
        <p:spPr>
          <a:xfrm>
            <a:off x="628650" y="273850"/>
            <a:ext cx="838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Adicionar objetos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coconut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na parte inferior do mundo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07" name="Google Shape;60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0350" y="915600"/>
            <a:ext cx="6250199" cy="40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6"/>
          <p:cNvSpPr/>
          <p:nvPr/>
        </p:nvSpPr>
        <p:spPr>
          <a:xfrm>
            <a:off x="2369505" y="3969295"/>
            <a:ext cx="3235800" cy="88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Integrated Development Environment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4170450" y="4574321"/>
            <a:ext cx="163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Imagem 4 – IDE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106" y="1348538"/>
            <a:ext cx="8674980" cy="322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Compilar o código!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1538" y="2264419"/>
            <a:ext cx="5720924" cy="96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7"/>
          <p:cNvSpPr/>
          <p:nvPr/>
        </p:nvSpPr>
        <p:spPr>
          <a:xfrm>
            <a:off x="1889606" y="2763956"/>
            <a:ext cx="685800" cy="31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4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o projeto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698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8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6">
            <a:alphaModFix/>
          </a:blip>
          <a:srcRect b="11190" l="0" r="14842" t="0"/>
          <a:stretch/>
        </p:blipFill>
        <p:spPr>
          <a:xfrm>
            <a:off x="1256050" y="1268050"/>
            <a:ext cx="5655226" cy="32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“CoconutTree”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35" name="Google Shape;63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698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9"/>
          <p:cNvSpPr/>
          <p:nvPr/>
        </p:nvSpPr>
        <p:spPr>
          <a:xfrm>
            <a:off x="7147926" y="2414848"/>
            <a:ext cx="506100" cy="21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79"/>
          <p:cNvPicPr preferRelativeResize="0"/>
          <p:nvPr/>
        </p:nvPicPr>
        <p:blipFill rotWithShape="1">
          <a:blip r:embed="rId6">
            <a:alphaModFix/>
          </a:blip>
          <a:srcRect b="11190" l="0" r="14842" t="0"/>
          <a:stretch/>
        </p:blipFill>
        <p:spPr>
          <a:xfrm>
            <a:off x="1256050" y="1268050"/>
            <a:ext cx="5655226" cy="32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uma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variável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 controle de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velocidade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45" name="Google Shape;64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52" y="1821950"/>
            <a:ext cx="8413699" cy="196428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0"/>
          <p:cNvSpPr/>
          <p:nvPr/>
        </p:nvSpPr>
        <p:spPr>
          <a:xfrm>
            <a:off x="750048" y="2279651"/>
            <a:ext cx="2118000" cy="34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uma nova posição a todo instante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54" name="Google Shape;65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52" y="1364750"/>
            <a:ext cx="8413699" cy="1986113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1"/>
          <p:cNvSpPr/>
          <p:nvPr/>
        </p:nvSpPr>
        <p:spPr>
          <a:xfrm>
            <a:off x="1107377" y="2518275"/>
            <a:ext cx="4722600" cy="38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2"/>
          <p:cNvSpPr txBox="1"/>
          <p:nvPr>
            <p:ph type="title"/>
          </p:nvPr>
        </p:nvSpPr>
        <p:spPr>
          <a:xfrm>
            <a:off x="628650" y="273850"/>
            <a:ext cx="8150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Detectar colisão com a borda esquerda da tela e recomeçar movimento da borda direita da tela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63" name="Google Shape;66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38" y="1355352"/>
            <a:ext cx="8413725" cy="3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2"/>
          <p:cNvSpPr/>
          <p:nvPr/>
        </p:nvSpPr>
        <p:spPr>
          <a:xfrm>
            <a:off x="1106375" y="3185900"/>
            <a:ext cx="5165400" cy="89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4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o projeto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72" name="Google Shape;67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3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“SuperHero”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81" name="Google Shape;68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124"/>
            <a:ext cx="6631899" cy="362180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4"/>
          <p:cNvSpPr/>
          <p:nvPr/>
        </p:nvSpPr>
        <p:spPr>
          <a:xfrm>
            <a:off x="7157350" y="2773925"/>
            <a:ext cx="468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84"/>
          <p:cNvPicPr preferRelativeResize="0"/>
          <p:nvPr/>
        </p:nvPicPr>
        <p:blipFill rotWithShape="1">
          <a:blip r:embed="rId6">
            <a:alphaModFix/>
          </a:blip>
          <a:srcRect b="11190" l="0" r="14842" t="0"/>
          <a:stretch/>
        </p:blipFill>
        <p:spPr>
          <a:xfrm>
            <a:off x="1256050" y="1268050"/>
            <a:ext cx="5655226" cy="32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variáveis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 controle de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velocidade </a:t>
            </a: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posição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91" name="Google Shape;69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050" y="1355350"/>
            <a:ext cx="8413699" cy="27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5"/>
          <p:cNvSpPr/>
          <p:nvPr/>
        </p:nvSpPr>
        <p:spPr>
          <a:xfrm>
            <a:off x="739650" y="1822475"/>
            <a:ext cx="2250600" cy="85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5"/>
          <p:cNvPicPr preferRelativeResize="0"/>
          <p:nvPr/>
        </p:nvPicPr>
        <p:blipFill rotWithShape="1">
          <a:blip r:embed="rId6">
            <a:alphaModFix/>
          </a:blip>
          <a:srcRect b="19491" l="0" r="0" t="0"/>
          <a:stretch/>
        </p:blipFill>
        <p:spPr>
          <a:xfrm>
            <a:off x="1210725" y="3063275"/>
            <a:ext cx="3256399" cy="4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Gerar movimentação a partir de eventos do teclado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01" name="Google Shape;70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2450" y="877525"/>
            <a:ext cx="6949675" cy="40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6"/>
          <p:cNvSpPr/>
          <p:nvPr/>
        </p:nvSpPr>
        <p:spPr>
          <a:xfrm>
            <a:off x="2469825" y="1916500"/>
            <a:ext cx="3642300" cy="284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363" y="1320800"/>
            <a:ext cx="28860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Java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628650" y="1268075"/>
            <a:ext cx="76179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Java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é uma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linguagem de programação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com o paradigma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orientado a objetos.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 laptops a datacenters, consoles de games a supercomputadores científicos, telefones celulares à Internet,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o Java está em todos os lugares!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Uma das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maiores 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linguagens de programação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do</a:t>
            </a:r>
            <a:r>
              <a:rPr b="1" lang="pt-BR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mercado tecnológico!</a:t>
            </a:r>
            <a:endParaRPr b="1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Definir uma nova posição a todo instante e zerar variáveis de controle de posição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5">
            <a:alphaModFix/>
          </a:blip>
          <a:srcRect b="0" l="0" r="0" t="21905"/>
          <a:stretch/>
        </p:blipFill>
        <p:spPr>
          <a:xfrm>
            <a:off x="1110850" y="1262150"/>
            <a:ext cx="6922301" cy="35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1598225" y="3929550"/>
            <a:ext cx="3642300" cy="77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4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o projeto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20" name="Google Shape;72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8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Abrir Editor de Código de </a:t>
            </a:r>
            <a:r>
              <a:rPr b="1" lang="pt-BR" sz="27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“SuperHero”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29" name="Google Shape;72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124"/>
            <a:ext cx="6631899" cy="362180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9"/>
          <p:cNvSpPr/>
          <p:nvPr/>
        </p:nvSpPr>
        <p:spPr>
          <a:xfrm>
            <a:off x="7157350" y="2773925"/>
            <a:ext cx="468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89"/>
          <p:cNvPicPr preferRelativeResize="0"/>
          <p:nvPr/>
        </p:nvPicPr>
        <p:blipFill rotWithShape="1">
          <a:blip r:embed="rId6">
            <a:alphaModFix/>
          </a:blip>
          <a:srcRect b="11190" l="0" r="14842" t="0"/>
          <a:stretch/>
        </p:blipFill>
        <p:spPr>
          <a:xfrm>
            <a:off x="1256050" y="1268050"/>
            <a:ext cx="5655226" cy="32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Detectar colisão com RedCrystalBall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39" name="Google Shape;73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75" y="1686400"/>
            <a:ext cx="8382900" cy="2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0"/>
          <p:cNvSpPr/>
          <p:nvPr/>
        </p:nvSpPr>
        <p:spPr>
          <a:xfrm>
            <a:off x="991225" y="2247325"/>
            <a:ext cx="7886700" cy="108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Parar o jogo!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48" name="Google Shape;74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75" y="1686400"/>
            <a:ext cx="8360901" cy="2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1"/>
          <p:cNvSpPr/>
          <p:nvPr/>
        </p:nvSpPr>
        <p:spPr>
          <a:xfrm>
            <a:off x="1395550" y="2663545"/>
            <a:ext cx="2139900" cy="44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Mostrar game over no centro do mundo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57" name="Google Shape;75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75" y="1686403"/>
            <a:ext cx="8360900" cy="2885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2"/>
          <p:cNvSpPr/>
          <p:nvPr/>
        </p:nvSpPr>
        <p:spPr>
          <a:xfrm>
            <a:off x="1367350" y="2961975"/>
            <a:ext cx="5280600" cy="39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4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Executar o projeto</a:t>
            </a:r>
            <a:endParaRPr b="1" sz="27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66" name="Google Shape;76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6050" y="1268050"/>
            <a:ext cx="6640850" cy="361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3"/>
          <p:cNvSpPr/>
          <p:nvPr/>
        </p:nvSpPr>
        <p:spPr>
          <a:xfrm>
            <a:off x="2775498" y="4663955"/>
            <a:ext cx="402600" cy="15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Desafio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75" name="Google Shape;775;p94"/>
          <p:cNvSpPr txBox="1"/>
          <p:nvPr>
            <p:ph idx="1" type="body"/>
          </p:nvPr>
        </p:nvSpPr>
        <p:spPr>
          <a:xfrm>
            <a:off x="628650" y="1369225"/>
            <a:ext cx="7561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Programar “red-crystal-ball” e “blue-crystal-ball” para: 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Gerarem movimento em Loop, vindos da direita para a esquerda com altura aleatória.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Redimensionar seu tamanho para 50x50.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Adicionar esses objetos no mundo do jogo.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Observação: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540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O ator “red-crystal-ball” representa colisão.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54000" lvl="0" marL="3429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O ator “blue-crystal-ball” representa coletável.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76" name="Google Shape;77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8426" y="2441751"/>
            <a:ext cx="3605575" cy="2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Solução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84" name="Google Shape;784;p95"/>
          <p:cNvSpPr txBox="1"/>
          <p:nvPr>
            <p:ph idx="1" type="body"/>
          </p:nvPr>
        </p:nvSpPr>
        <p:spPr>
          <a:xfrm>
            <a:off x="628650" y="1369225"/>
            <a:ext cx="7561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Programar “red-crystal-ball” e “blue-crystal-ball” para gerarem movimento em Loop, vindos da direita para a esquerda com altura aleatória.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85" name="Google Shape;78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798" y="2169475"/>
            <a:ext cx="6090474" cy="28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Solução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93" name="Google Shape;793;p96"/>
          <p:cNvSpPr txBox="1"/>
          <p:nvPr>
            <p:ph idx="1" type="body"/>
          </p:nvPr>
        </p:nvSpPr>
        <p:spPr>
          <a:xfrm>
            <a:off x="628650" y="1369225"/>
            <a:ext cx="7561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Adicionar esses objetos no mundo do jogo.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94" name="Google Shape;79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3588" y="1899275"/>
            <a:ext cx="5871625" cy="30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Programação Orientada a Objetos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25" y="1168985"/>
            <a:ext cx="4585650" cy="3668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1827300" y="4860071"/>
            <a:ext cx="16377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Imagem 2 – POO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4864819" y="1369219"/>
            <a:ext cx="365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Classe - </a:t>
            </a: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Função Principal</a:t>
            </a:r>
            <a:endParaRPr b="1" sz="18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Métodos -</a:t>
            </a: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 Comportamentos</a:t>
            </a:r>
            <a:endParaRPr b="1" sz="18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Atributos -</a:t>
            </a: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 Características</a:t>
            </a:r>
            <a:endParaRPr b="1" sz="18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Objetos - </a:t>
            </a: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Entidade</a:t>
            </a:r>
            <a:endParaRPr b="1" sz="18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9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Revisão</a:t>
            </a:r>
            <a:endParaRPr b="1" sz="27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02" name="Google Shape;802;p97"/>
          <p:cNvSpPr txBox="1"/>
          <p:nvPr>
            <p:ph idx="1" type="body"/>
          </p:nvPr>
        </p:nvSpPr>
        <p:spPr>
          <a:xfrm>
            <a:off x="628650" y="1369219"/>
            <a:ext cx="7321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Construção de jogos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2D</a:t>
            </a: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;</a:t>
            </a:r>
            <a:endParaRPr b="1" sz="18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794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Linguagem de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rogramação Java;</a:t>
            </a:r>
            <a:endParaRPr b="1" sz="18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794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Paradigma de </a:t>
            </a: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POO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aplicado em </a:t>
            </a: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jogos;</a:t>
            </a:r>
            <a:endParaRPr b="1" sz="18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794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Criação de Classes, Métodos, Atributos e Objetos;</a:t>
            </a:r>
            <a:endParaRPr b="1" sz="18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794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Programação de </a:t>
            </a: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movimento;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540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Programação de eventos e ações;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540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Conceito sobre variáveis e condicionais;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540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Char char="●"/>
            </a:pPr>
            <a:r>
              <a:rPr b="1" lang="pt-BR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Conceitos sobre plano cartesianos;</a:t>
            </a:r>
            <a:endParaRPr b="1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794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Char char="●"/>
            </a:pPr>
            <a:r>
              <a:rPr b="1" lang="pt-BR" sz="18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Ferramenta Greenfoot;</a:t>
            </a:r>
            <a:endParaRPr b="1" sz="18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803" name="Google Shape;8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8426" y="2441751"/>
            <a:ext cx="3605575" cy="2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Referências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11" name="Google Shape;811;p98"/>
          <p:cNvSpPr txBox="1"/>
          <p:nvPr>
            <p:ph idx="1" type="body"/>
          </p:nvPr>
        </p:nvSpPr>
        <p:spPr>
          <a:xfrm>
            <a:off x="628650" y="1369219"/>
            <a:ext cx="73215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Imagem 1 : Greenfoot – Link: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http://curation.cs.manchester.ac.uk/Animation/Animation12/animation12.cs.manchester.ac.uk/competition-main/allcomps/codebreaker/cb-software/cb-greenfoot.html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Imagem 2 : java – Link: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https://iconscout.com/icon/java-23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Imagem 3 : software – Link: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https://www.greenfoot.org/overview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b="1" lang="pt-BR" sz="15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Prints:		Ferrramenta : Greenfoot</a:t>
            </a:r>
            <a:endParaRPr b="1" sz="15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812" name="Google Shape;81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926" y="1682869"/>
            <a:ext cx="2076146" cy="177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628650" y="1102519"/>
            <a:ext cx="7886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t-BR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Link:</a:t>
            </a:r>
            <a:r>
              <a:rPr b="1" lang="pt-BR" sz="18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b="1" lang="pt-BR" sz="1800" u="sng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https://www.greenfoot.org/door</a:t>
            </a:r>
            <a:endParaRPr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5418" y="1605019"/>
            <a:ext cx="3733169" cy="33655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2705419" y="3582150"/>
            <a:ext cx="1307400" cy="96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Download do Greenfoot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100"/>
              <a:buFont typeface="Arial"/>
              <a:buNone/>
            </a:pPr>
            <a:r>
              <a:rPr b="1" lang="pt-BR" sz="2700">
                <a:solidFill>
                  <a:srgbClr val="FFFF00"/>
                </a:solidFill>
                <a:latin typeface="Encode Sans"/>
                <a:ea typeface="Encode Sans"/>
                <a:cs typeface="Encode Sans"/>
                <a:sym typeface="Encode Sans"/>
              </a:rPr>
              <a:t>Selecionar Sistema Operacional</a:t>
            </a:r>
            <a:endParaRPr b="1" sz="2700">
              <a:solidFill>
                <a:srgbClr val="FFFF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" y="80036"/>
            <a:ext cx="575973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150" y="1449497"/>
            <a:ext cx="6593681" cy="320754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1465144" y="2473200"/>
            <a:ext cx="3437700" cy="152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1401075" y="4250200"/>
            <a:ext cx="6177900" cy="40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